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16" r:id="rId3"/>
    <p:sldId id="407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62" r:id="rId19"/>
    <p:sldId id="563" r:id="rId20"/>
    <p:sldId id="564" r:id="rId21"/>
    <p:sldId id="558" r:id="rId22"/>
    <p:sldId id="565" r:id="rId23"/>
    <p:sldId id="566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2" r:id="rId33"/>
    <p:sldId id="294" r:id="rId34"/>
    <p:sldId id="295" r:id="rId35"/>
    <p:sldId id="296" r:id="rId36"/>
    <p:sldId id="297" r:id="rId37"/>
    <p:sldId id="298" r:id="rId38"/>
    <p:sldId id="293" r:id="rId39"/>
    <p:sldId id="299" r:id="rId40"/>
    <p:sldId id="301" r:id="rId41"/>
    <p:sldId id="300" r:id="rId42"/>
    <p:sldId id="302" r:id="rId43"/>
    <p:sldId id="303" r:id="rId44"/>
    <p:sldId id="304" r:id="rId45"/>
    <p:sldId id="29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2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sz="2000" dirty="0"/>
              <a:t>Materials often crack along grain boundaries</a:t>
            </a:r>
          </a:p>
          <a:p>
            <a:r>
              <a:rPr lang="en-US" sz="2000" dirty="0"/>
              <a:t>Grain boundaries can be weaker than the perfect lattice</a:t>
            </a:r>
          </a:p>
          <a:p>
            <a:pPr lvl="1"/>
            <a:r>
              <a:rPr lang="en-US" sz="2000" dirty="0"/>
              <a:t>different bonding environment, increased extrinsic particles, etc.</a:t>
            </a:r>
          </a:p>
          <a:p>
            <a:r>
              <a:rPr lang="en-US" sz="2000" dirty="0"/>
              <a:t>Thus, fracture will often occur along grain boundaries (intergranular fracture)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5FC62-D6F8-464A-9015-DDE6BE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6048" y="3091740"/>
            <a:ext cx="4727904" cy="16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/>
          </a:bodyPr>
          <a:lstStyle/>
          <a:p>
            <a:r>
              <a:rPr lang="en-US" sz="2000" dirty="0"/>
              <a:t>A single crystal has a lower energy state than a polycrystal, due to the grain boundary energy</a:t>
            </a:r>
          </a:p>
          <a:p>
            <a:r>
              <a:rPr lang="en-US" sz="2000" dirty="0"/>
              <a:t>So, grain boundaries migrate to reduce the energy</a:t>
            </a:r>
          </a:p>
          <a:p>
            <a:r>
              <a:rPr lang="en-US" sz="2000" i="1" dirty="0" err="1"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 – 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cs typeface="Times New Roman"/>
              </a:rPr>
              <a:t> is the grain boundary mobility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cs typeface="Times New Roman"/>
              </a:rPr>
              <a:t> is the pressure resisting grain growth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dirty="0"/>
              <a:t>Due to grain boundary migration, the average grain size goes up with time during annealing/heat treating</a:t>
            </a:r>
          </a:p>
          <a:p>
            <a:r>
              <a:rPr lang="en-US" dirty="0"/>
              <a:t>As grain boundaries migrate, some grains grow and some shrink</a:t>
            </a:r>
          </a:p>
          <a:p>
            <a:r>
              <a:rPr lang="en-US" dirty="0"/>
              <a:t>Shrinking grains eventually disappear</a:t>
            </a:r>
          </a:p>
          <a:p>
            <a:r>
              <a:rPr lang="en-US" dirty="0"/>
              <a:t>The average grain volume</a:t>
            </a:r>
          </a:p>
          <a:p>
            <a:r>
              <a:rPr lang="en-US" dirty="0"/>
              <a:t>Therefore, as </a:t>
            </a:r>
            <a:r>
              <a:rPr lang="en-US" dirty="0" err="1"/>
              <a:t>N</a:t>
            </a:r>
            <a:r>
              <a:rPr lang="en-US" baseline="-25000" dirty="0" err="1"/>
              <a:t>grains</a:t>
            </a:r>
            <a:r>
              <a:rPr lang="en-US" dirty="0"/>
              <a:t> decreases due to grain disappearance, the average grain volume goes 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43996A2-B44F-7E48-932F-CA777E5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98" y="4716087"/>
            <a:ext cx="191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grain boundary mobility is a function of temperature and </a:t>
            </a:r>
            <a:r>
              <a:rPr lang="en-US" dirty="0" err="1"/>
              <a:t>GrB</a:t>
            </a:r>
            <a:r>
              <a:rPr lang="en-US" dirty="0"/>
              <a:t> type</a:t>
            </a:r>
          </a:p>
          <a:p>
            <a:r>
              <a:rPr lang="en-US" dirty="0"/>
              <a:t>The grain boundary mobility is determined according to</a:t>
            </a:r>
          </a:p>
          <a:p>
            <a:pPr lvl="1"/>
            <a:r>
              <a:rPr lang="en-US" dirty="0"/>
              <a:t>                         m</a:t>
            </a:r>
            <a:r>
              <a:rPr lang="en-US" baseline="30000" dirty="0"/>
              <a:t>4</a:t>
            </a:r>
            <a:r>
              <a:rPr lang="en-US" dirty="0"/>
              <a:t>/(J s)</a:t>
            </a:r>
          </a:p>
          <a:p>
            <a:pPr lvl="1"/>
            <a:r>
              <a:rPr lang="en-US" dirty="0"/>
              <a:t>k</a:t>
            </a:r>
            <a:r>
              <a:rPr lang="en-US" baseline="-25000" dirty="0"/>
              <a:t>b</a:t>
            </a:r>
            <a:r>
              <a:rPr lang="en-US" dirty="0"/>
              <a:t> = 8.6173e-5 eV/K is the Boltzmann constant</a:t>
            </a:r>
          </a:p>
          <a:p>
            <a:r>
              <a:rPr lang="en-US" dirty="0"/>
              <a:t>Both the pre-factor M</a:t>
            </a:r>
            <a:r>
              <a:rPr lang="en-US" baseline="-25000" dirty="0"/>
              <a:t>0</a:t>
            </a:r>
            <a:r>
              <a:rPr lang="en-US" dirty="0"/>
              <a:t> and the activation energy Q change as a function of the grain boundary misorientation</a:t>
            </a:r>
          </a:p>
          <a:p>
            <a:r>
              <a:rPr lang="en-US" dirty="0"/>
              <a:t>We often use an average grain boundary for a material, taken from polycrystal measurements-&gt; UO2: M</a:t>
            </a:r>
            <a:r>
              <a:rPr lang="en-US" baseline="-25000" dirty="0"/>
              <a:t>0</a:t>
            </a:r>
            <a:r>
              <a:rPr lang="en-US" dirty="0"/>
              <a:t> (m</a:t>
            </a:r>
            <a:r>
              <a:rPr lang="en-US" baseline="30000" dirty="0"/>
              <a:t>4</a:t>
            </a:r>
            <a:r>
              <a:rPr lang="en-US" dirty="0"/>
              <a:t> /J-s) = </a:t>
            </a:r>
            <a:r>
              <a:rPr lang="is-IS" dirty="0"/>
              <a:t>4.6</a:t>
            </a:r>
            <a:r>
              <a:rPr lang="tr-TR" dirty="0"/>
              <a:t>e-09, </a:t>
            </a:r>
            <a:r>
              <a:rPr lang="tr-TR" dirty="0" err="1"/>
              <a:t>Q</a:t>
            </a:r>
            <a:r>
              <a:rPr lang="tr-TR" dirty="0"/>
              <a:t> (</a:t>
            </a:r>
            <a:r>
              <a:rPr lang="tr-TR" dirty="0" err="1"/>
              <a:t>eV</a:t>
            </a:r>
            <a:r>
              <a:rPr lang="tr-TR" dirty="0"/>
              <a:t>) = </a:t>
            </a:r>
            <a:r>
              <a:rPr lang="en-US" dirty="0"/>
              <a:t>2.77</a:t>
            </a:r>
          </a:p>
          <a:p>
            <a:r>
              <a:rPr lang="en-US" dirty="0"/>
              <a:t>What is the mobility of UO</a:t>
            </a:r>
            <a:r>
              <a:rPr lang="en-US" baseline="-25000" dirty="0"/>
              <a:t>2</a:t>
            </a:r>
            <a:r>
              <a:rPr lang="en-US" dirty="0"/>
              <a:t> at 1600 K? </a:t>
            </a:r>
          </a:p>
          <a:p>
            <a:pPr lvl="1"/>
            <a:r>
              <a:rPr lang="en-US" dirty="0"/>
              <a:t>M</a:t>
            </a:r>
            <a:r>
              <a:rPr lang="en-US" baseline="-25000" dirty="0"/>
              <a:t>GB</a:t>
            </a:r>
            <a:r>
              <a:rPr lang="en-US" dirty="0"/>
              <a:t> = 4.6e-9*</a:t>
            </a:r>
            <a:r>
              <a:rPr lang="en-US" dirty="0" err="1"/>
              <a:t>exp</a:t>
            </a:r>
            <a:r>
              <a:rPr lang="en-US" dirty="0"/>
              <a:t>(-2.77/(1600*8.6173303e-5)=</a:t>
            </a:r>
            <a:r>
              <a:rPr lang="it-IT" dirty="0"/>
              <a:t> 8.7e-18 </a:t>
            </a:r>
            <a:r>
              <a:rPr lang="en-US" dirty="0"/>
              <a:t>m</a:t>
            </a:r>
            <a:r>
              <a:rPr lang="en-US" baseline="30000" dirty="0"/>
              <a:t>4</a:t>
            </a:r>
            <a:r>
              <a:rPr lang="en-US" dirty="0"/>
              <a:t>/J-s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68" y="3040193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There are various driving forces for grain growth</a:t>
                </a:r>
              </a:p>
              <a:p>
                <a:r>
                  <a:rPr lang="en-US" dirty="0"/>
                  <a:t>The most common driving force is the reduction of grain boundary energy</a:t>
                </a:r>
              </a:p>
              <a:p>
                <a:pPr lvl="1"/>
                <a:r>
                  <a:rPr lang="en-US" dirty="0"/>
                  <a:t>                 , where </a:t>
                </a:r>
                <a:r>
                  <a:rPr lang="en-US" dirty="0" err="1"/>
                  <a:t>γ</a:t>
                </a:r>
                <a:r>
                  <a:rPr lang="en-US" baseline="-25000" dirty="0" err="1"/>
                  <a:t>GB</a:t>
                </a:r>
                <a:r>
                  <a:rPr lang="en-US" dirty="0"/>
                  <a:t> is the GB energy and R is the radius of curvature</a:t>
                </a:r>
              </a:p>
              <a:p>
                <a:pPr lvl="1"/>
                <a:r>
                  <a:rPr lang="en-US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dirty="0"/>
                  <a:t>It also causes larger grains to grow at the expense of smaller ones</a:t>
                </a:r>
              </a:p>
              <a:p>
                <a:r>
                  <a:rPr lang="en-US" dirty="0"/>
                  <a:t>Other driving forces include</a:t>
                </a:r>
              </a:p>
              <a:p>
                <a:pPr lvl="1"/>
                <a:r>
                  <a:rPr lang="en-US" dirty="0"/>
                  <a:t>Temperature gradients</a:t>
                </a:r>
              </a:p>
              <a:p>
                <a:pPr lvl="1"/>
                <a:r>
                  <a:rPr lang="en-US" dirty="0"/>
                  <a:t>Elastic energy gradients</a:t>
                </a:r>
              </a:p>
              <a:p>
                <a:pPr lvl="1"/>
                <a:r>
                  <a:rPr lang="en-US" dirty="0"/>
                  <a:t>Dislocation energy gradients</a:t>
                </a:r>
              </a:p>
              <a:p>
                <a:r>
                  <a:rPr lang="en-US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694" t="-1173"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/>
              <p:nvPr/>
            </p:nvSpPr>
            <p:spPr>
              <a:xfrm>
                <a:off x="1507204" y="2762730"/>
                <a:ext cx="125989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04" y="2762730"/>
                <a:ext cx="1259897" cy="610936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Grain boundary motion is inhibited by pores, precipitates, solute atoms, etc.</a:t>
            </a:r>
          </a:p>
          <a:p>
            <a:r>
              <a:rPr lang="en-US" dirty="0"/>
              <a:t>Solute atoms (whether in interstitial sites or vacancies) can decrease the grain boundary mobility.</a:t>
            </a:r>
          </a:p>
          <a:p>
            <a:pPr lvl="1"/>
            <a:r>
              <a:rPr lang="en-US" dirty="0"/>
              <a:t>This is called </a:t>
            </a:r>
            <a:r>
              <a:rPr lang="en-US" b="1" dirty="0"/>
              <a:t>Solute Drag</a:t>
            </a:r>
          </a:p>
          <a:p>
            <a:pPr lvl="1"/>
            <a:r>
              <a:rPr lang="en-US" dirty="0"/>
              <a:t>Even a small concentration of impurities can decrease the mobility by 3 to 4 orders of magnitude</a:t>
            </a:r>
          </a:p>
          <a:p>
            <a:r>
              <a:rPr lang="en-US" dirty="0"/>
              <a:t>Particles and pores resist grain boundary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can accelerate grain growth, but it is only significant with small grains and low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2" y="2006798"/>
            <a:ext cx="6139793" cy="413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9C7FA-EE6B-CB41-B99B-520C050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4" y="2316113"/>
            <a:ext cx="3526720" cy="3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47" y="5793328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dirty="0"/>
              <a:t>An empirical relation to describe densification has been built as a function of </a:t>
            </a:r>
          </a:p>
          <a:p>
            <a:pPr lvl="1"/>
            <a:r>
              <a:rPr lang="en-US" dirty="0"/>
              <a:t>β - Burnup (in FIMA)</a:t>
            </a:r>
          </a:p>
          <a:p>
            <a:pPr lvl="1"/>
            <a:r>
              <a:rPr lang="en-US" dirty="0"/>
              <a:t>Δρ</a:t>
            </a:r>
            <a:r>
              <a:rPr lang="en-US" baseline="-25000" dirty="0"/>
              <a:t>0</a:t>
            </a:r>
            <a:r>
              <a:rPr lang="en-US" dirty="0"/>
              <a:t> – Total densification that can occur ~ 0.01</a:t>
            </a:r>
          </a:p>
          <a:p>
            <a:pPr lvl="1"/>
            <a:r>
              <a:rPr lang="en-US" dirty="0"/>
              <a:t>β</a:t>
            </a:r>
            <a:r>
              <a:rPr lang="en-US" baseline="-25000" dirty="0"/>
              <a:t>D</a:t>
            </a:r>
            <a:r>
              <a:rPr lang="en-US" dirty="0"/>
              <a:t> – Burnup at which densification stops ~5 MWD/</a:t>
            </a:r>
            <a:r>
              <a:rPr lang="en-US" dirty="0" err="1"/>
              <a:t>kgU</a:t>
            </a:r>
            <a:r>
              <a:rPr lang="en-US" dirty="0"/>
              <a:t>, ~0.005 FIMA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D</a:t>
            </a:r>
            <a:r>
              <a:rPr lang="en-US" dirty="0"/>
              <a:t> = </a:t>
            </a:r>
            <a:r>
              <a:rPr lang="is-IS" dirty="0"/>
              <a:t>7.235 − 0.0086 (T − 25) for T &lt; 750C and CD = 1 for T ≥ 750C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  <a:p>
            <a:r>
              <a:rPr lang="en-US" dirty="0"/>
              <a:t>MOOSE overview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8496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40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performance: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is reduced due to other defects reducing the grain boundary migration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5131-B771-6740-BE20-AC45921D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0138-2412-FD4F-991F-ABD4BCBC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of second section</a:t>
            </a:r>
          </a:p>
          <a:p>
            <a:endParaRPr lang="en-US" dirty="0"/>
          </a:p>
          <a:p>
            <a:r>
              <a:rPr lang="en-US" dirty="0"/>
              <a:t>Presentations Next Week</a:t>
            </a:r>
          </a:p>
          <a:p>
            <a:endParaRPr lang="en-US" dirty="0"/>
          </a:p>
          <a:p>
            <a:r>
              <a:rPr lang="en-US" dirty="0"/>
              <a:t>Problem Session 3/16</a:t>
            </a:r>
          </a:p>
          <a:p>
            <a:endParaRPr lang="en-US" dirty="0"/>
          </a:p>
          <a:p>
            <a:r>
              <a:rPr lang="en-US" dirty="0"/>
              <a:t>Exam 3/18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8309D-726C-0D43-B183-F154075E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5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1944162" y="2149247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65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="" xmlns:a14="http://schemas.microsoft.com/office/drawing/2010/main"/>
                </a:ext>
                <a:ext uri="{FAA26D3D-D897-4be2-8F04-BA451C77F1D7}">
                  <ma14:placeholderFlag xmlns="" xmlns:ma14="http://schemas.microsoft.com/office/mac/drawingml/2011/main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7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dirty="0"/>
              <a:t>Fuel is irradiated at low temperature</a:t>
            </a:r>
          </a:p>
          <a:p>
            <a:pPr lvl="2"/>
            <a:r>
              <a:rPr lang="en-US" dirty="0"/>
              <a:t>Fuel is then placed into a furnace and heated</a:t>
            </a:r>
          </a:p>
          <a:p>
            <a:pPr lvl="2"/>
            <a:r>
              <a:rPr lang="en-US" dirty="0"/>
              <a:t>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dirty="0"/>
              <a:t>Gas release is measured during reactor operation</a:t>
            </a:r>
          </a:p>
          <a:p>
            <a:pPr lvl="2"/>
            <a:r>
              <a:rPr lang="en-US" dirty="0"/>
              <a:t>It is much more difficult than post-irradiation annealing</a:t>
            </a:r>
          </a:p>
          <a:p>
            <a:pPr lvl="2"/>
            <a:r>
              <a:rPr lang="en-US" dirty="0"/>
              <a:t>Total amount released is measured by puncturing cladding after irradiation</a:t>
            </a:r>
          </a:p>
          <a:p>
            <a:pPr lvl="2"/>
            <a:r>
              <a:rPr lang="en-US" dirty="0"/>
              <a:t>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4662-C834-8C4F-803E-6F1EE8A8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8" y="2351781"/>
            <a:ext cx="4777463" cy="3583097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09C4-C88E-B849-AE67-68C271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in-pile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6A25-BCDC-B94A-B277-936D53D7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572837" cy="43030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initial gas concentration is 0</a:t>
            </a:r>
            <a:endParaRPr lang="en-US" baseline="30000" dirty="0"/>
          </a:p>
          <a:p>
            <a:r>
              <a:rPr lang="en-US" dirty="0"/>
              <a:t>Gas is produced due to fission, where y is the chain yield (y = 0.3017 for Xe and Kr) and the fission 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Gas can also decay, where </a:t>
            </a:r>
            <a:r>
              <a:rPr lang="en-US" dirty="0" err="1"/>
              <a:t>λ</a:t>
            </a:r>
            <a:r>
              <a:rPr lang="en-US" dirty="0"/>
              <a:t> is the decay constant</a:t>
            </a:r>
          </a:p>
          <a:p>
            <a:pPr lvl="1"/>
            <a:r>
              <a:rPr lang="en-US" dirty="0"/>
              <a:t>If we only consider stable stable products, </a:t>
            </a:r>
            <a:r>
              <a:rPr lang="en-US" dirty="0" err="1"/>
              <a:t>λ</a:t>
            </a:r>
            <a:r>
              <a:rPr lang="en-US" dirty="0"/>
              <a:t> = 0</a:t>
            </a:r>
          </a:p>
          <a:p>
            <a:r>
              <a:rPr lang="en-US" dirty="0"/>
              <a:t>For in pile release, the fraction is equal to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solving with with a Laplace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total gas production is         gas atoms/cm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922-C38D-1647-AB9C-0F2202E3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4386B-6569-C24B-AE41-999609ADDACB}"/>
              </a:ext>
            </a:extLst>
          </p:cNvPr>
          <p:cNvGrpSpPr/>
          <p:nvPr/>
        </p:nvGrpSpPr>
        <p:grpSpPr>
          <a:xfrm>
            <a:off x="7977435" y="2680447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1F00A7-239C-ED4C-ACFE-5B4D2F438358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1CA77C-D771-1741-85F8-51775EC6C64C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3FE3A0D-D431-1345-AF72-CFEBA96AC3ED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BA19B6-74D4-5846-AF75-0994A30FE03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326D4-0CD0-524B-AE31-BB405C81635C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664D1A-15F7-3B46-80BB-4376CC17DE2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9D5BC9-B3BD-394F-96CC-0DC540220D02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47DA2E-3ACF-964E-B3D7-7DFFA151EB60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9A71CC-8972-7546-BF39-BFE76B641B1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AE65C1-2509-A04D-B7F5-F42ECB58C4AC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EFAC6-412F-814C-AB30-A03D89086D22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51C58D-7162-2E49-9172-10C915C70456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EB44B4-609E-D644-AE43-22722A28A906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8521FA-6C5A-2346-8EE6-DB44D60AA3DA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FCBAD04-6875-C64B-B940-876F036EC05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162DA-0FC4-5043-BCA0-89F0B96225D5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6CE2B2-9249-E14D-A413-17F9E2289EE1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CBCEC-3B9F-8249-B308-119FBE6D10BD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BB9067-8AE6-8744-84D8-5EFEB26FB30F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6A614-5070-BB49-9913-75B8A2003EA9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C0AA2D-6F68-EE40-B286-87F39E33EE9B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AD83C-1DF8-DD45-9ED3-95E0BDB7140E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92A325-D4D3-CA48-8B29-2925D10BFD95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65CA4-792A-FE48-BF37-1EC3B184605E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7BB8518-AFF7-7B40-850E-F7735E66A30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1CB47BE-FD19-E347-8CA8-29567516C6F6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489B22-EA67-C046-A29C-C1C805D777EC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222AF2-6659-1146-854E-115FD45FC18B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BC6D8-9A39-EE4B-9B87-B36CBD5A428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A167CE-BBD5-4B47-A1A9-7FBA4B1BEAB6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C2EB8-FDF0-354B-9E9E-587B0ED56B6C}"/>
              </a:ext>
            </a:extLst>
          </p:cNvPr>
          <p:cNvSpPr txBox="1"/>
          <p:nvPr/>
        </p:nvSpPr>
        <p:spPr>
          <a:xfrm>
            <a:off x="8258393" y="5140433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42757B46-EB76-2F4D-B40D-4EEF99F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11" y="1902782"/>
            <a:ext cx="3416300" cy="5588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68B23A20-D46C-0B4F-9DB0-615A1E6F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7" y="2851835"/>
            <a:ext cx="1752600" cy="2921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80D0193E-445C-814D-89CD-4411A0D8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66" y="3934755"/>
            <a:ext cx="1589522" cy="5152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A15E6E-68C9-6741-8467-D0A74624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84" y="4783352"/>
            <a:ext cx="3095065" cy="914893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1399FAC1-7552-3645-8B7F-08AFA1E0D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3" y="5698245"/>
            <a:ext cx="38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24C1-4F45-FD48-A9B7-6F6D948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1020-178C-4B43-861B-B2D7A190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in-pile fuel pellet has escaped after one hour? It has an average grain size of 10 microns.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We have a short time (t=3600 s), so we can use: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 = 4*sqrt(8e-15*3600/(pi*(10e-4)^2)) – 3/2*8e-15*3600/(10e-4)^2 = 0.0121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5AA-330C-2742-978D-AE15B26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693EAC2-4BF5-DF44-A7A5-AA40AAB1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6" y="4502913"/>
            <a:ext cx="1955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AEC8-285F-5A48-84BC-0BD03F46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3F120-30DB-BB40-89DD-E874BDC6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have calculated the fraction, but how much gas was actually released?</a:t>
            </a:r>
          </a:p>
          <a:p>
            <a:r>
              <a:rPr lang="en-US" dirty="0"/>
              <a:t>Consider 3% enriched UO</a:t>
            </a:r>
            <a:r>
              <a:rPr lang="en-US" baseline="-25000" dirty="0"/>
              <a:t>2</a:t>
            </a:r>
            <a:r>
              <a:rPr lang="en-US" dirty="0"/>
              <a:t> with a thermal fission cross section of U-235, σ</a:t>
            </a:r>
            <a:r>
              <a:rPr lang="en-US" baseline="-25000" dirty="0"/>
              <a:t>f235</a:t>
            </a:r>
            <a:r>
              <a:rPr lang="en-US" dirty="0"/>
              <a:t> = 570 barns or 570 × 10</a:t>
            </a:r>
            <a:r>
              <a:rPr lang="en-US" baseline="30000" dirty="0"/>
              <a:t>-24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 and a density of UO2,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U</a:t>
            </a:r>
            <a:r>
              <a:rPr lang="en-US" dirty="0"/>
              <a:t> = 10.97 g/cm</a:t>
            </a:r>
            <a:r>
              <a:rPr lang="en-US" baseline="30000" dirty="0"/>
              <a:t>3</a:t>
            </a:r>
            <a:r>
              <a:rPr lang="en-US" dirty="0"/>
              <a:t>.</a:t>
            </a:r>
          </a:p>
          <a:p>
            <a:r>
              <a:rPr lang="en-US" dirty="0"/>
              <a:t>What would be the number of fission gas atoms released after one hour with a neutron flux of 3×10</a:t>
            </a:r>
            <a:r>
              <a:rPr lang="en-US" baseline="30000" dirty="0"/>
              <a:t>13 </a:t>
            </a:r>
            <a:r>
              <a:rPr lang="en-US" dirty="0"/>
              <a:t>n/(cm</a:t>
            </a:r>
            <a:r>
              <a:rPr lang="en-US" baseline="30000" dirty="0"/>
              <a:t>2</a:t>
            </a:r>
            <a:r>
              <a:rPr lang="en-US" dirty="0"/>
              <a:t> s) from a pellet of radius 0.5 cm and height 1.2 cm?</a:t>
            </a:r>
          </a:p>
          <a:p>
            <a:pPr lvl="1"/>
            <a:r>
              <a:rPr lang="en-US" dirty="0"/>
              <a:t>Molar mass of 3% enriched UO2: 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pPr lvl="1"/>
            <a:r>
              <a:rPr lang="en-US" dirty="0"/>
              <a:t>Atom density of U-235 = 10.97 x 1/269.9 x 6.022E23 x 1/1 x 0.03 = 7.34E20 atoms/cm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First, we have to calculate the fission rate: </a:t>
            </a:r>
            <a:r>
              <a:rPr lang="en-US" dirty="0" err="1"/>
              <a:t>Fdot</a:t>
            </a:r>
            <a:r>
              <a:rPr lang="en-US" dirty="0"/>
              <a:t> = 7.34E20*570E-24*3e13 = </a:t>
            </a:r>
            <a:r>
              <a:rPr lang="hr-HR" dirty="0"/>
              <a:t>1.26E13 </a:t>
            </a:r>
            <a:r>
              <a:rPr lang="en-US" dirty="0"/>
              <a:t>fissions/(cm</a:t>
            </a:r>
            <a:r>
              <a:rPr lang="en-US" baseline="30000" dirty="0"/>
              <a:t>3</a:t>
            </a:r>
            <a:r>
              <a:rPr lang="en-US" dirty="0"/>
              <a:t> s)</a:t>
            </a:r>
          </a:p>
          <a:p>
            <a:pPr lvl="1"/>
            <a:r>
              <a:rPr lang="en-US" dirty="0"/>
              <a:t>Next we calculate the total amount of fission gas produced</a:t>
            </a:r>
          </a:p>
          <a:p>
            <a:pPr lvl="2"/>
            <a:r>
              <a:rPr lang="en-US" dirty="0"/>
              <a:t>N</a:t>
            </a:r>
            <a:r>
              <a:rPr lang="en-US" baseline="-25000" dirty="0"/>
              <a:t>FG</a:t>
            </a:r>
            <a:r>
              <a:rPr lang="en-US" dirty="0"/>
              <a:t> = y </a:t>
            </a:r>
            <a:r>
              <a:rPr lang="en-US" dirty="0" err="1"/>
              <a:t>Fdot</a:t>
            </a:r>
            <a:r>
              <a:rPr lang="en-US" dirty="0"/>
              <a:t> t = 0.3017*1.26E13*3600 = </a:t>
            </a:r>
            <a:r>
              <a:rPr lang="it-IT" dirty="0"/>
              <a:t>1.36E16 </a:t>
            </a:r>
            <a:r>
              <a:rPr lang="it-IT" dirty="0" err="1"/>
              <a:t>fission</a:t>
            </a:r>
            <a:r>
              <a:rPr lang="it-IT" dirty="0"/>
              <a:t> gas </a:t>
            </a:r>
            <a:r>
              <a:rPr lang="it-IT" dirty="0" err="1"/>
              <a:t>atoms</a:t>
            </a:r>
            <a:r>
              <a:rPr lang="it-IT" dirty="0"/>
              <a:t>/cm</a:t>
            </a:r>
            <a:r>
              <a:rPr lang="it-IT" baseline="30000" dirty="0"/>
              <a:t>3</a:t>
            </a:r>
          </a:p>
          <a:p>
            <a:pPr lvl="2"/>
            <a:r>
              <a:rPr lang="it-IT" dirty="0" err="1"/>
              <a:t>Vol</a:t>
            </a:r>
            <a:r>
              <a:rPr lang="it-IT" dirty="0"/>
              <a:t> = π r</a:t>
            </a:r>
            <a:r>
              <a:rPr lang="it-IT" baseline="30000" dirty="0"/>
              <a:t>2</a:t>
            </a:r>
            <a:r>
              <a:rPr lang="it-IT" dirty="0"/>
              <a:t> h = </a:t>
            </a:r>
            <a:r>
              <a:rPr lang="it-IT" dirty="0" err="1"/>
              <a:t>pi</a:t>
            </a:r>
            <a:r>
              <a:rPr lang="it-IT" dirty="0"/>
              <a:t>*0.5^2*1.2 = 0.94 cm</a:t>
            </a:r>
            <a:r>
              <a:rPr lang="it-IT" baseline="30000" dirty="0"/>
              <a:t>3</a:t>
            </a:r>
          </a:p>
          <a:p>
            <a:pPr lvl="2"/>
            <a:r>
              <a:rPr lang="it-IT" dirty="0"/>
              <a:t>NFG*</a:t>
            </a:r>
            <a:r>
              <a:rPr lang="it-IT" dirty="0" err="1"/>
              <a:t>Vol</a:t>
            </a:r>
            <a:r>
              <a:rPr lang="it-IT" dirty="0"/>
              <a:t> = 1.36E16*0.94 = </a:t>
            </a:r>
            <a:r>
              <a:rPr lang="hr-HR" dirty="0"/>
              <a:t>1.28e16 </a:t>
            </a:r>
            <a:r>
              <a:rPr lang="hr-HR" dirty="0" err="1"/>
              <a:t>fission</a:t>
            </a:r>
            <a:r>
              <a:rPr lang="hr-HR" dirty="0"/>
              <a:t> gas </a:t>
            </a:r>
            <a:r>
              <a:rPr lang="hr-HR" dirty="0" err="1"/>
              <a:t>atoms</a:t>
            </a:r>
            <a:endParaRPr lang="hr-HR" dirty="0"/>
          </a:p>
          <a:p>
            <a:pPr lvl="1"/>
            <a:r>
              <a:rPr lang="hr-HR" dirty="0" err="1"/>
              <a:t>Finally</a:t>
            </a:r>
            <a:r>
              <a:rPr lang="hr-HR" dirty="0"/>
              <a:t> </a:t>
            </a: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amount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gas </a:t>
            </a:r>
            <a:r>
              <a:rPr lang="hr-HR" dirty="0" err="1"/>
              <a:t>released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fraction</a:t>
            </a:r>
            <a:endParaRPr lang="hr-HR" dirty="0"/>
          </a:p>
          <a:p>
            <a:pPr lvl="2"/>
            <a:r>
              <a:rPr lang="hr-HR" dirty="0"/>
              <a:t>f = 0.0121</a:t>
            </a:r>
          </a:p>
          <a:p>
            <a:pPr lvl="2"/>
            <a:r>
              <a:rPr lang="hr-HR" dirty="0"/>
              <a:t>Gas </a:t>
            </a:r>
            <a:r>
              <a:rPr lang="hr-HR" dirty="0" err="1"/>
              <a:t>released</a:t>
            </a:r>
            <a:r>
              <a:rPr lang="hr-HR" dirty="0"/>
              <a:t> = 0.0121*1.28e16 </a:t>
            </a:r>
            <a:r>
              <a:rPr lang="hr-HR" dirty="0" err="1"/>
              <a:t>atoms</a:t>
            </a:r>
            <a:r>
              <a:rPr lang="hr-HR" dirty="0"/>
              <a:t> </a:t>
            </a:r>
            <a:r>
              <a:rPr lang="hr-HR" dirty="0" err="1"/>
              <a:t>produced</a:t>
            </a:r>
            <a:r>
              <a:rPr lang="hr-HR" dirty="0"/>
              <a:t> = </a:t>
            </a:r>
            <a:r>
              <a:rPr lang="cs-CZ" dirty="0"/>
              <a:t>1.55e14 </a:t>
            </a:r>
            <a:r>
              <a:rPr lang="cs-CZ" dirty="0" err="1"/>
              <a:t>atoms</a:t>
            </a:r>
            <a:r>
              <a:rPr lang="cs-CZ" dirty="0"/>
              <a:t> </a:t>
            </a:r>
            <a:r>
              <a:rPr lang="cs-CZ" dirty="0" err="1"/>
              <a:t>released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1516C-495E-C746-BBD9-45CD42D8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3C1F-10A5-5B4E-A3FD-FF5CBE4A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time progresses, both the fraction released and the produced gas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C283-D6FD-3046-9CE5-84D45EE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41D05-1511-424E-961E-AD3365DCD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283" y="2160588"/>
            <a:ext cx="5287433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7CE3-0A49-CF4C-B355-864DC82D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8CCB-060C-7442-A2C6-CB2E25D6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19952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a typeface="ＭＳ Ｐゴシック"/>
                <a:cs typeface="ＭＳ Ｐゴシック"/>
              </a:rPr>
              <a:t>The Booth model ONLY considers stage one of fission gas release</a:t>
            </a:r>
          </a:p>
          <a:p>
            <a:r>
              <a:rPr lang="en-US" dirty="0"/>
              <a:t>Two stage Forsberg-</a:t>
            </a:r>
            <a:r>
              <a:rPr lang="en-US" dirty="0" err="1"/>
              <a:t>Massih</a:t>
            </a:r>
            <a:r>
              <a:rPr lang="en-US" dirty="0"/>
              <a:t> mechanistic model</a:t>
            </a:r>
          </a:p>
          <a:p>
            <a:pPr lvl="1"/>
            <a:r>
              <a:rPr lang="en-US" dirty="0"/>
              <a:t>Considers intragranular diffusion diffusion to grain boundaries (stage 1)</a:t>
            </a:r>
          </a:p>
          <a:p>
            <a:pPr lvl="1"/>
            <a:r>
              <a:rPr lang="en-US" dirty="0"/>
              <a:t>Also, grain boundary gas accumulation, resolution back into grain, saturation (stage 2)</a:t>
            </a:r>
          </a:p>
          <a:p>
            <a:pPr lvl="1"/>
            <a:r>
              <a:rPr lang="en-US" dirty="0"/>
              <a:t>Assumes that once the bubbles on the grain face are interconnected, it is released (no stage 3)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C7DB-12A6-7C41-95F5-CA2175DF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6D44-A615-B046-9766-557EEC19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29" y="3965349"/>
            <a:ext cx="3732068" cy="26681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56425B3-DE14-224B-98D8-1C83B1A7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896334"/>
            <a:ext cx="3664524" cy="2069015"/>
          </a:xfrm>
          <a:prstGeom prst="rect">
            <a:avLst/>
          </a:prstGeom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213DC88F-A308-4545-8EA0-729127F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75131" y="2073323"/>
            <a:ext cx="199091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0390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E20-6ADC-574E-B7F8-50EF25E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65CD-C7B1-8B4E-B78C-FF6CD38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824752"/>
          </a:xfrm>
        </p:spPr>
        <p:txBody>
          <a:bodyPr/>
          <a:lstStyle/>
          <a:p>
            <a:r>
              <a:rPr lang="en-US" dirty="0"/>
              <a:t>2-stage F-M model over-predicts gas release because it neglects grain boundary bubble percolation (Stage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39F2-CE96-394A-86B4-DD78AE4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CB08-A9F3-B041-8753-5D31C880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5"/>
          <a:stretch/>
        </p:blipFill>
        <p:spPr>
          <a:xfrm>
            <a:off x="7492703" y="2599952"/>
            <a:ext cx="4484144" cy="385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BFB50-5A92-B247-AF07-BB23903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40" y="3057588"/>
            <a:ext cx="4224833" cy="308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EDAF4-CF64-1D4C-90B1-502F5D76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3" y="3633831"/>
            <a:ext cx="2608622" cy="1729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E7F17-B74E-DA4C-9C59-AD9B0A73ACAE}"/>
              </a:ext>
            </a:extLst>
          </p:cNvPr>
          <p:cNvSpPr/>
          <p:nvPr/>
        </p:nvSpPr>
        <p:spPr>
          <a:xfrm>
            <a:off x="3202640" y="63725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Millett, Tonks, and </a:t>
            </a:r>
            <a:r>
              <a:rPr lang="en-US" sz="1400" dirty="0" err="1"/>
              <a:t>Biner</a:t>
            </a:r>
            <a:r>
              <a:rPr lang="en-US" sz="1400" dirty="0"/>
              <a:t>. JNM, 424.1 (2012): 176-182.</a:t>
            </a:r>
          </a:p>
        </p:txBody>
      </p:sp>
    </p:spTree>
    <p:extLst>
      <p:ext uri="{BB962C8B-B14F-4D97-AF65-F5344CB8AC3E}">
        <p14:creationId xmlns:p14="http://schemas.microsoft.com/office/powerpoint/2010/main" val="787775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DB37-4927-E145-8DC5-C5510B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30F1-F66A-3947-84CD-EF59C3E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diffusivity of the fission gas depends on temperature and on irradiation</a:t>
            </a:r>
          </a:p>
          <a:p>
            <a:r>
              <a:rPr lang="en-US" dirty="0"/>
              <a:t>Experimental data shows three different regimes for the diffusivity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A50F3-08EF-F245-98F6-767AB800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376-4CF2-484A-9699-196DBCAE8B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3" y="3127330"/>
            <a:ext cx="3198471" cy="36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0B52A13-9891-634C-AB00-052FB837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0" y="4275161"/>
            <a:ext cx="34671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0141-C2E7-774E-A73F-6B98D8B008EA}"/>
              </a:ext>
            </a:extLst>
          </p:cNvPr>
          <p:cNvSpPr/>
          <p:nvPr/>
        </p:nvSpPr>
        <p:spPr>
          <a:xfrm>
            <a:off x="4681970" y="3713835"/>
            <a:ext cx="2850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D = D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3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cm</a:t>
            </a:r>
            <a:r>
              <a:rPr lang="en-US" sz="2000" baseline="30000" dirty="0"/>
              <a:t>2</a:t>
            </a:r>
            <a:r>
              <a:rPr lang="en-US" sz="2000" dirty="0"/>
              <a:t>/s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F3AD4-C7CA-DF4D-ABA5-63F16AC1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20" y="3334817"/>
            <a:ext cx="3721796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44BE-2358-3F4C-A01A-CF08CBC3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A0F-5064-494D-85C4-D2AB71B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effective fission gas diffusivity is slower due to trapping by intragranular bubbles</a:t>
            </a:r>
          </a:p>
          <a:p>
            <a:r>
              <a:rPr lang="en-US" dirty="0"/>
              <a:t>As the gas atoms diffuse towards the grain boundary, some are trapped by the small intragranular bubbles</a:t>
            </a:r>
          </a:p>
          <a:p>
            <a:r>
              <a:rPr lang="en-US" dirty="0"/>
              <a:t>Some are later knocked out by energized particles (called resolution)</a:t>
            </a:r>
          </a:p>
          <a:p>
            <a:r>
              <a:rPr lang="en-US" dirty="0"/>
              <a:t>The effective diffusion constant depends on the trapping rate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and the resolution rate </a:t>
            </a:r>
            <a:r>
              <a:rPr lang="en-US" dirty="0" err="1"/>
              <a:t>r</a:t>
            </a:r>
            <a:r>
              <a:rPr lang="en-US" baseline="-25000" dirty="0" err="1"/>
              <a:t>r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AAC7-A8A0-E043-ACC6-0988C24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DA1C23-3A42-FE49-8B0C-D9D81D6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0" y="5243066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7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80B7-6EF5-AD4A-BBDC-162C5988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F318E-9504-1F40-BC4D-0621517C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Fission products change the fuel behavior</a:t>
            </a:r>
          </a:p>
          <a:p>
            <a:r>
              <a:rPr lang="en-US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Gas transport through interconnected bubbles to free surfaces</a:t>
            </a:r>
          </a:p>
          <a:p>
            <a:r>
              <a:rPr lang="en-US" dirty="0"/>
              <a:t>Fission gas release is measured using post-irradiation annealing and/or in pile experiments</a:t>
            </a:r>
          </a:p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Fission gas diffusivity behavior changes with temperature and fission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72784-57C1-FF42-90FC-8500E357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38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136755" cy="4101409"/>
          </a:xfrm>
        </p:spPr>
        <p:txBody>
          <a:bodyPr/>
          <a:lstStyle/>
          <a:p>
            <a:r>
              <a:rPr lang="en-US" sz="2000" dirty="0"/>
              <a:t>The orientation of all the grains in a material is called the texture</a:t>
            </a:r>
          </a:p>
          <a:p>
            <a:r>
              <a:rPr lang="en-US" sz="2000" dirty="0"/>
              <a:t>The degree of texture is dependent on the percentage of crystals having a preferred orientation</a:t>
            </a:r>
          </a:p>
          <a:p>
            <a:pPr lvl="1"/>
            <a:r>
              <a:rPr lang="en-US" sz="2000" dirty="0"/>
              <a:t>randomly oriented grains equals no texture</a:t>
            </a:r>
          </a:p>
          <a:p>
            <a:r>
              <a:rPr lang="en-US" sz="2000" dirty="0"/>
              <a:t>Texture is seen in almost all engineered materials, and can have a great influence on materials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089E07-1E8C-624D-B92C-2993D2E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44" y="659756"/>
            <a:ext cx="3190755" cy="341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A4C37-AA79-2544-AC63-BAE63B0C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31" y="4078423"/>
            <a:ext cx="3899752" cy="26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/>
          </a:bodyPr>
          <a:lstStyle/>
          <a:p>
            <a:r>
              <a:rPr lang="en-US" sz="2000" dirty="0"/>
              <a:t>In a polycrystal, there is also a distribution of grain sizes</a:t>
            </a:r>
          </a:p>
          <a:p>
            <a:r>
              <a:rPr lang="en-US" sz="2000" dirty="0"/>
              <a:t>The average grain size of the fuel has a significant impact on its behavior</a:t>
            </a:r>
          </a:p>
          <a:p>
            <a:r>
              <a:rPr lang="en-US" sz="2000" dirty="0"/>
              <a:t>Typical LWR fuel has an initial average grain size of about 10 microns</a:t>
            </a:r>
          </a:p>
          <a:p>
            <a:r>
              <a:rPr lang="en-US" sz="2000" dirty="0"/>
              <a:t>The average grain size impacts</a:t>
            </a:r>
          </a:p>
          <a:p>
            <a:pPr lvl="1"/>
            <a:r>
              <a:rPr lang="en-US" sz="2000" dirty="0"/>
              <a:t>Fission gas release</a:t>
            </a:r>
          </a:p>
          <a:p>
            <a:pPr lvl="1"/>
            <a:r>
              <a:rPr lang="en-US" sz="2000" dirty="0"/>
              <a:t>Swelling</a:t>
            </a:r>
          </a:p>
          <a:p>
            <a:pPr lvl="1"/>
            <a:r>
              <a:rPr lang="en-US" sz="2000" dirty="0"/>
              <a:t>Thermal conductivity</a:t>
            </a:r>
          </a:p>
          <a:p>
            <a:pPr lvl="1"/>
            <a:r>
              <a:rPr lang="en-US" sz="2000" dirty="0"/>
              <a:t>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356763" y="1677556"/>
            <a:ext cx="4072179" cy="20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83D57-1AA8-F74C-BA01-B6672A33C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54"/>
          <a:stretch/>
        </p:blipFill>
        <p:spPr>
          <a:xfrm>
            <a:off x="8429105" y="3836325"/>
            <a:ext cx="2934393" cy="2885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5D126-6D86-4A41-9A77-DC572CDBC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48"/>
          <a:stretch/>
        </p:blipFill>
        <p:spPr>
          <a:xfrm>
            <a:off x="5474394" y="3955213"/>
            <a:ext cx="2488334" cy="2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/>
          </a:bodyPr>
          <a:lstStyle/>
          <a:p>
            <a:r>
              <a:rPr lang="en-US" sz="2000" dirty="0"/>
              <a:t>Diffusion often occurs faster along grain boundaries than in the perfect crystal</a:t>
            </a:r>
          </a:p>
          <a:p>
            <a:r>
              <a:rPr lang="en-US" sz="2000" dirty="0"/>
              <a:t>Grain boundaries have more space than the perfect lattice</a:t>
            </a:r>
          </a:p>
          <a:p>
            <a:r>
              <a:rPr lang="en-US" sz="2000" dirty="0"/>
              <a:t>So, atoms diffuse faster along grain boundaries than through the perfect lattice</a:t>
            </a:r>
          </a:p>
          <a:p>
            <a:r>
              <a:rPr lang="en-US" sz="2000" dirty="0"/>
              <a:t>This means that grain boundary, or intergranular, diffusion increasingly dominates bulk (intragranular) diffusion as the temperature is reduced</a:t>
            </a:r>
          </a:p>
          <a:p>
            <a:r>
              <a:rPr lang="en-US" sz="2000" dirty="0"/>
              <a:t>Grain boundary vacancy diffusion has a large impact on 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640" y="2160495"/>
            <a:ext cx="3094757" cy="2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sz="2000" dirty="0"/>
              <a:t>Impurity atoms (such as fission gas) and other defects move to grain boundaries</a:t>
            </a:r>
          </a:p>
          <a:p>
            <a:r>
              <a:rPr lang="en-US" sz="2000" dirty="0"/>
              <a:t>Due to grain boundaries having more open space, impurity atoms have a lower energy when they are on grain boundaries. </a:t>
            </a:r>
          </a:p>
          <a:p>
            <a:r>
              <a:rPr lang="en-US" sz="2000" dirty="0"/>
              <a:t>This is called </a:t>
            </a:r>
            <a:r>
              <a:rPr lang="en-US" sz="2000" b="1" dirty="0"/>
              <a:t>grain boundary segregation</a:t>
            </a:r>
          </a:p>
          <a:p>
            <a:r>
              <a:rPr lang="en-US" sz="2000" dirty="0"/>
              <a:t>Radiation induced segregation (RIS) is where radiation produces defects that drive towards the grain boundary and preferentially drag solute atoms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54" y="1748424"/>
            <a:ext cx="4032070" cy="256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70AA5-1E73-D64E-9667-EB3A2F73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97" y="4387397"/>
            <a:ext cx="2775411" cy="2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886203" cy="3965670"/>
          </a:xfrm>
        </p:spPr>
        <p:txBody>
          <a:bodyPr/>
          <a:lstStyle/>
          <a:p>
            <a:r>
              <a:rPr lang="en-US" sz="2000" dirty="0"/>
              <a:t>Grain boundaries impede dislocation motion</a:t>
            </a:r>
          </a:p>
          <a:p>
            <a:r>
              <a:rPr lang="en-US" sz="2000" dirty="0"/>
              <a:t>The number of dislocations within a grain impacts how easily dislocations can traverse grain boundaries and travel from grain to grain. </a:t>
            </a:r>
          </a:p>
          <a:p>
            <a:r>
              <a:rPr lang="en-US" sz="2000" dirty="0"/>
              <a:t>So, by changing grain size one can influence dislocation movement and yield strength</a:t>
            </a:r>
          </a:p>
          <a:p>
            <a:r>
              <a:rPr lang="en-US" sz="2000" dirty="0"/>
              <a:t>This is called the Hall-Petch effect</a:t>
            </a:r>
          </a:p>
          <a:p>
            <a:pPr lvl="1"/>
            <a:r>
              <a:rPr lang="en-US" sz="1800" dirty="0"/>
              <a:t>where </a:t>
            </a:r>
            <a:r>
              <a:rPr lang="el-GR" sz="1800" i="1" dirty="0"/>
              <a:t>σ</a:t>
            </a:r>
            <a:r>
              <a:rPr lang="en-US" sz="1800" i="1" baseline="-25000" dirty="0"/>
              <a:t>y</a:t>
            </a:r>
            <a:r>
              <a:rPr lang="en-US" sz="1800" dirty="0"/>
              <a:t> is the yield stress, </a:t>
            </a:r>
            <a:r>
              <a:rPr lang="el-GR" sz="1800" i="1" dirty="0"/>
              <a:t>σ</a:t>
            </a:r>
            <a:r>
              <a:rPr lang="el-GR" sz="1800" i="1" baseline="-25000" dirty="0"/>
              <a:t>0</a:t>
            </a:r>
            <a:r>
              <a:rPr lang="el-GR" sz="1800" dirty="0"/>
              <a:t> </a:t>
            </a:r>
            <a:r>
              <a:rPr lang="en-US" sz="1800" dirty="0"/>
              <a:t>is a materials constant for the starting stress for dislocation movement (or the resistance of the lattice to dislocation motion), 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y</a:t>
            </a:r>
            <a:r>
              <a:rPr lang="en-US" sz="1800" dirty="0"/>
              <a:t> is the strengthening coefficient (a constant specific to each material), and </a:t>
            </a:r>
            <a:r>
              <a:rPr lang="en-US" sz="1800" i="1" dirty="0"/>
              <a:t>d</a:t>
            </a:r>
            <a:r>
              <a:rPr lang="en-US" sz="1800" dirty="0"/>
              <a:t> is the average grain diameter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630897" cy="234692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5353</TotalTime>
  <Words>3047</Words>
  <Application>Microsoft Macintosh PowerPoint</Application>
  <PresentationFormat>Widescreen</PresentationFormat>
  <Paragraphs>386</Paragraphs>
  <Slides>45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 Narrow</vt:lpstr>
      <vt:lpstr>Calibri</vt:lpstr>
      <vt:lpstr>Cambria Math</vt:lpstr>
      <vt:lpstr>Symbol</vt:lpstr>
      <vt:lpstr>Times New Roman</vt:lpstr>
      <vt:lpstr>NCStateU-horizontal-left-logo</vt:lpstr>
      <vt:lpstr>Nuclear Fuel Performance</vt:lpstr>
      <vt:lpstr>Last Time</vt:lpstr>
      <vt:lpstr>grain growth</vt:lpstr>
      <vt:lpstr>Grain Boundaries</vt:lpstr>
      <vt:lpstr>Grain 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Grain growth</vt:lpstr>
      <vt:lpstr>Irradiation can accelerate grain growth, but it is only significant with small grains and low temperature</vt:lpstr>
      <vt:lpstr>Maximum grain size</vt:lpstr>
      <vt:lpstr>Fuel Densification</vt:lpstr>
      <vt:lpstr>Densification</vt:lpstr>
      <vt:lpstr>Empirical models</vt:lpstr>
      <vt:lpstr>Summary</vt:lpstr>
      <vt:lpstr>Notes</vt:lpstr>
      <vt:lpstr>Fission products</vt:lpstr>
      <vt:lpstr>Fission Product Generation</vt:lpstr>
      <vt:lpstr>There are various types of fission products that form in the fuel</vt:lpstr>
      <vt:lpstr>All of the fission products impact the behavior of the fuel</vt:lpstr>
      <vt:lpstr>Fission Gas Release</vt:lpstr>
      <vt:lpstr>Fission Gas Release</vt:lpstr>
      <vt:lpstr>Fission Gas Release</vt:lpstr>
      <vt:lpstr>Fission Gas Release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  <vt:lpstr>Modeling in-pile release</vt:lpstr>
      <vt:lpstr>Example</vt:lpstr>
      <vt:lpstr>Gas release</vt:lpstr>
      <vt:lpstr>As time progresses, both the fraction released and the produced gas increase</vt:lpstr>
      <vt:lpstr>Forsberg-Massih model</vt:lpstr>
      <vt:lpstr>Forsberg-Massih model</vt:lpstr>
      <vt:lpstr>Gas diffusion</vt:lpstr>
      <vt:lpstr>Gas diffusion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49</cp:revision>
  <dcterms:created xsi:type="dcterms:W3CDTF">2020-02-11T17:45:48Z</dcterms:created>
  <dcterms:modified xsi:type="dcterms:W3CDTF">2022-02-28T15:23:58Z</dcterms:modified>
</cp:coreProperties>
</file>